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4"/>
  </p:notesMasterIdLst>
  <p:handoutMasterIdLst>
    <p:handoutMasterId r:id="rId45"/>
  </p:handoutMasterIdLst>
  <p:sldIdLst>
    <p:sldId id="256" r:id="rId6"/>
    <p:sldId id="327" r:id="rId7"/>
    <p:sldId id="323" r:id="rId8"/>
    <p:sldId id="320" r:id="rId9"/>
    <p:sldId id="325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0" r:id="rId18"/>
    <p:sldId id="291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10" r:id="rId28"/>
    <p:sldId id="307" r:id="rId29"/>
    <p:sldId id="315" r:id="rId30"/>
    <p:sldId id="313" r:id="rId31"/>
    <p:sldId id="309" r:id="rId32"/>
    <p:sldId id="314" r:id="rId33"/>
    <p:sldId id="316" r:id="rId34"/>
    <p:sldId id="317" r:id="rId35"/>
    <p:sldId id="328" r:id="rId36"/>
    <p:sldId id="303" r:id="rId37"/>
    <p:sldId id="304" r:id="rId38"/>
    <p:sldId id="305" r:id="rId39"/>
    <p:sldId id="329" r:id="rId40"/>
    <p:sldId id="306" r:id="rId41"/>
    <p:sldId id="293" r:id="rId42"/>
    <p:sldId id="326" r:id="rId43"/>
  </p:sldIdLst>
  <p:sldSz cx="9144000" cy="6858000" type="screen4x3"/>
  <p:notesSz cx="7010400" cy="9223375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023" autoAdjust="0"/>
  </p:normalViewPr>
  <p:slideViewPr>
    <p:cSldViewPr showGuides="1">
      <p:cViewPr varScale="1">
        <p:scale>
          <a:sx n="76" d="100"/>
          <a:sy n="76" d="100"/>
        </p:scale>
        <p:origin x="1469" y="43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2018-02-15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2018-02-15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3.png"/><Relationship Id="rId5" Type="http://schemas.openxmlformats.org/officeDocument/2006/relationships/image" Target="../media/image65.png"/><Relationship Id="rId10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18" Type="http://schemas.openxmlformats.org/officeDocument/2006/relationships/image" Target="../media/image8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45.png"/><Relationship Id="rId17" Type="http://schemas.openxmlformats.org/officeDocument/2006/relationships/image" Target="../media/image79.jpeg"/><Relationship Id="rId2" Type="http://schemas.openxmlformats.org/officeDocument/2006/relationships/image" Target="../media/image10.png"/><Relationship Id="rId16" Type="http://schemas.openxmlformats.org/officeDocument/2006/relationships/image" Target="../media/image4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16.png"/><Relationship Id="rId19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15.jpeg"/><Relationship Id="rId14" Type="http://schemas.openxmlformats.org/officeDocument/2006/relationships/image" Target="../media/image77.jpeg"/><Relationship Id="rId22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CIRALabs/Secure-IoT-Home-Gatew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422108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– Idea &amp; vision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Open standards</a:t>
            </a:r>
            <a:br>
              <a:rPr lang="en-US" sz="3200" b="1" dirty="0" smtClean="0"/>
            </a:br>
            <a:r>
              <a:rPr lang="en-US" sz="3200" b="1" dirty="0" smtClean="0"/>
              <a:t>development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February 15,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 smtClean="0"/>
              <a:t>Leveraging the chain of trust in </a:t>
            </a:r>
            <a:r>
              <a:rPr lang="en-CA" sz="2400" dirty="0" smtClean="0">
                <a:solidFill>
                  <a:srgbClr val="000000"/>
                </a:solidFill>
              </a:rPr>
              <a:t>DNSSEC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and some </a:t>
            </a:r>
            <a:r>
              <a:rPr lang="en-CA" sz="2400" dirty="0">
                <a:solidFill>
                  <a:srgbClr val="000000"/>
                </a:solidFill>
              </a:rPr>
              <a:t>i</a:t>
            </a:r>
            <a:r>
              <a:rPr lang="en-CA" sz="2400" dirty="0" smtClean="0">
                <a:solidFill>
                  <a:srgbClr val="000000"/>
                </a:solidFill>
              </a:rPr>
              <a:t>nnovation </a:t>
            </a:r>
            <a:r>
              <a:rPr lang="en-CA" sz="2400" dirty="0" smtClean="0"/>
              <a:t>to create a secure home network platform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76" y="2132856"/>
            <a:ext cx="58831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WE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does this bring to the </a:t>
            </a:r>
            <a:r>
              <a:rPr lang="en-CA" cap="none" dirty="0" smtClean="0"/>
              <a:t>ccTLD</a:t>
            </a:r>
            <a:r>
              <a:rPr lang="en-CA" dirty="0" smtClean="0"/>
              <a:t>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575" y="4293096"/>
            <a:ext cx="1022481" cy="101505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13684" y="1895625"/>
            <a:ext cx="485800" cy="539810"/>
            <a:chOff x="8550696" y="5013426"/>
            <a:chExt cx="593304" cy="6431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319972" y="1895625"/>
            <a:ext cx="485800" cy="539810"/>
            <a:chOff x="8550696" y="5013426"/>
            <a:chExt cx="593304" cy="6431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26260" y="1895625"/>
            <a:ext cx="485800" cy="539810"/>
            <a:chOff x="8550696" y="5013426"/>
            <a:chExt cx="593304" cy="64313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cxnSp>
        <p:nvCxnSpPr>
          <p:cNvPr id="50" name="Straight Connector 49"/>
          <p:cNvCxnSpPr>
            <a:stCxn id="33" idx="0"/>
            <a:endCxn id="32" idx="2"/>
          </p:cNvCxnSpPr>
          <p:nvPr/>
        </p:nvCxnSpPr>
        <p:spPr>
          <a:xfrm flipV="1">
            <a:off x="4559019" y="2435435"/>
            <a:ext cx="3853" cy="56325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ccTLD will provision your DNSSEC signed domain internally on your gateway and externally </a:t>
            </a:r>
            <a:r>
              <a:rPr lang="en-CA" cap="none" dirty="0" smtClean="0">
                <a:solidFill>
                  <a:schemeClr val="tx1"/>
                </a:solidFill>
              </a:rPr>
              <a:t>on the Internet, </a:t>
            </a:r>
            <a:r>
              <a:rPr lang="en-CA" cap="none" dirty="0">
                <a:solidFill>
                  <a:schemeClr val="tx1"/>
                </a:solidFill>
              </a:rPr>
              <a:t>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</a:t>
            </a: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 &amp; vision! </a:t>
            </a:r>
            <a:br>
              <a:rPr lang="en-CA" dirty="0" smtClean="0"/>
            </a:br>
            <a:r>
              <a:rPr lang="en-CA" dirty="0" smtClean="0"/>
              <a:t>Get ready for the story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9652" y="2240868"/>
            <a:ext cx="4576292" cy="36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840442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8284" y="2336683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(NEEDs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password, SSO tokens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your Car to remote access your        home network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 IN PROGRESS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TODO: as part of the functional specification documentation.</a:t>
            </a:r>
          </a:p>
          <a:p>
            <a:r>
              <a:rPr lang="en-CA" dirty="0"/>
              <a:t>Example of pushing WIFI to the device</a:t>
            </a:r>
          </a:p>
          <a:p>
            <a:r>
              <a:rPr lang="en-CA" dirty="0"/>
              <a:t>show that the fridge is exposing service</a:t>
            </a:r>
          </a:p>
          <a:p>
            <a:r>
              <a:rPr lang="en-CA" dirty="0"/>
              <a:t>And ready to receive services {WIFI}</a:t>
            </a:r>
          </a:p>
          <a:p>
            <a:endParaRPr lang="en-CA" dirty="0"/>
          </a:p>
          <a:p>
            <a:r>
              <a:rPr lang="en-CA" dirty="0"/>
              <a:t>No web interface on IoT device</a:t>
            </a:r>
          </a:p>
          <a:p>
            <a:endParaRPr lang="en-CA" dirty="0"/>
          </a:p>
          <a:p>
            <a:r>
              <a:rPr lang="en-CA" dirty="0"/>
              <a:t>Focus on cloud / vendor, show they integrate into this solution, can be multi vendor multi cloud provides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Home Gateway &amp; Registry </a:t>
            </a:r>
            <a:r>
              <a:rPr lang="en-US" dirty="0" smtClean="0"/>
              <a:t>Idea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many internet organizations, the #1 risk on their risk register is a large scale (</a:t>
            </a:r>
            <a:r>
              <a:rPr lang="en-US" dirty="0" err="1"/>
              <a:t>Dyn</a:t>
            </a:r>
            <a:r>
              <a:rPr lang="en-US" dirty="0"/>
              <a:t> like) DDoS attack. One of the mitigation mechanisms for this risk is to prevent </a:t>
            </a:r>
            <a:r>
              <a:rPr lang="en-US" dirty="0" err="1"/>
              <a:t>weaponization</a:t>
            </a:r>
            <a:r>
              <a:rPr lang="en-US" dirty="0"/>
              <a:t> of IoT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Protecting </a:t>
            </a:r>
            <a:r>
              <a:rPr lang="en-US" dirty="0"/>
              <a:t>IoT devices at the edge is another layer of security </a:t>
            </a:r>
            <a:r>
              <a:rPr lang="en-US" dirty="0" smtClean="0"/>
              <a:t>that should be further developed</a:t>
            </a:r>
          </a:p>
          <a:p>
            <a:r>
              <a:rPr lang="en-US" dirty="0" smtClean="0"/>
              <a:t>The </a:t>
            </a:r>
            <a:r>
              <a:rPr lang="en-US" dirty="0"/>
              <a:t>security controls would be aimed at protecting the IoT devices from the internet, and to protect the internet from IoT devices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threat</a:t>
            </a:r>
            <a:r>
              <a:rPr lang="en-US" dirty="0" smtClean="0"/>
              <a:t> that </a:t>
            </a:r>
            <a:r>
              <a:rPr lang="en-US" b="1" dirty="0" smtClean="0">
                <a:solidFill>
                  <a:srgbClr val="C00000"/>
                </a:solidFill>
              </a:rPr>
              <a:t>IoT devices </a:t>
            </a:r>
            <a:r>
              <a:rPr lang="en-US" dirty="0" smtClean="0"/>
              <a:t>bring is </a:t>
            </a:r>
            <a:r>
              <a:rPr lang="en-US" b="1" dirty="0" smtClean="0">
                <a:solidFill>
                  <a:srgbClr val="C00000"/>
                </a:solidFill>
              </a:rPr>
              <a:t>scale</a:t>
            </a:r>
            <a:r>
              <a:rPr lang="en-US" dirty="0" smtClean="0"/>
              <a:t>. The scale of million and billions of IoT device is the threat we need to mitigate.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br>
              <a:rPr lang="en-CA" dirty="0" smtClean="0"/>
            </a:br>
            <a:r>
              <a:rPr lang="en-CA" cap="none" dirty="0" smtClean="0"/>
              <a:t>cc</a:t>
            </a:r>
            <a:r>
              <a:rPr lang="en-CA" dirty="0" smtClean="0"/>
              <a:t>TLD 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 – build a </a:t>
            </a:r>
            <a:r>
              <a:rPr lang="en-CA" dirty="0" err="1" smtClean="0"/>
              <a:t>PRototype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slide deck is a vision</a:t>
            </a:r>
            <a:br>
              <a:rPr lang="en-CA" dirty="0" smtClean="0"/>
            </a:br>
            <a:r>
              <a:rPr lang="en-CA" dirty="0" smtClean="0"/>
              <a:t>it’s what we’ll be using In 5 years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Is work in progress, presented as a story</a:t>
            </a:r>
          </a:p>
          <a:p>
            <a:pPr lvl="1"/>
            <a:r>
              <a:rPr lang="en-CA" dirty="0" smtClean="0"/>
              <a:t>Story how a home gateway can be IoT friendly and how a ccTLD registry provision a secure domain</a:t>
            </a:r>
            <a:r>
              <a:rPr lang="en-CA" dirty="0"/>
              <a:t> </a:t>
            </a:r>
            <a:r>
              <a:rPr lang="en-CA" dirty="0" smtClean="0"/>
              <a:t>per household</a:t>
            </a:r>
          </a:p>
          <a:p>
            <a:r>
              <a:rPr lang="en-CA" dirty="0" smtClean="0"/>
              <a:t>Is meant to define a security framework and associated standards</a:t>
            </a:r>
          </a:p>
          <a:p>
            <a:pPr lvl="1"/>
            <a:r>
              <a:rPr lang="en-CA" dirty="0" smtClean="0"/>
              <a:t>IETF, ISO/IEC, others..</a:t>
            </a:r>
          </a:p>
          <a:p>
            <a:r>
              <a:rPr lang="en-CA" dirty="0" smtClean="0"/>
              <a:t>Is tuned around implementation at .CA / CIRA, but not specific just for CIRA </a:t>
            </a:r>
          </a:p>
          <a:p>
            <a:r>
              <a:rPr lang="en-CA" dirty="0" smtClean="0"/>
              <a:t>Is to solicit feedback</a:t>
            </a:r>
          </a:p>
          <a:p>
            <a:r>
              <a:rPr lang="en-CA" dirty="0" smtClean="0"/>
              <a:t>Is another layer of defence in depth to protect the internet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376772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 smtClean="0">
                <a:solidFill>
                  <a:srgbClr val="C0091E"/>
                </a:solidFill>
              </a:rPr>
              <a:t>Your </a:t>
            </a:r>
            <a:r>
              <a:rPr lang="en-CA" sz="3600" dirty="0">
                <a:solidFill>
                  <a:srgbClr val="C0091E"/>
                </a:solidFill>
              </a:rPr>
              <a:t>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https</a:t>
            </a:r>
            <a:r>
              <a:rPr lang="en-CA" sz="2400" b="1" dirty="0">
                <a:solidFill>
                  <a:srgbClr val="C0091E"/>
                </a:solidFill>
                <a:hlinkClick r:id="rId2"/>
              </a:rPr>
              <a:t>://</a:t>
            </a: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github.com/CIRALabs/Secure-IoT-Home-Gateway</a:t>
            </a:r>
            <a:r>
              <a:rPr lang="en-CA" sz="2400" b="1" dirty="0" smtClean="0">
                <a:solidFill>
                  <a:srgbClr val="C0091E"/>
                </a:solidFill>
              </a:rPr>
              <a:t> </a:t>
            </a:r>
          </a:p>
          <a:p>
            <a:pPr marL="0" indent="0" algn="ctr">
              <a:buNone/>
            </a:pPr>
            <a:endParaRPr lang="en-CA" sz="2400" b="1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Watch </a:t>
            </a:r>
            <a:r>
              <a:rPr lang="en-CA" sz="2400" b="1" dirty="0" smtClean="0">
                <a:solidFill>
                  <a:srgbClr val="C0091E"/>
                </a:solidFill>
              </a:rPr>
              <a:t>the </a:t>
            </a:r>
            <a:r>
              <a:rPr lang="en-CA" sz="2400" b="1" dirty="0" err="1" smtClean="0">
                <a:solidFill>
                  <a:srgbClr val="C0091E"/>
                </a:solidFill>
              </a:rPr>
              <a:t>github</a:t>
            </a:r>
            <a:r>
              <a:rPr lang="en-CA" sz="2400" b="1" dirty="0" smtClean="0">
                <a:solidFill>
                  <a:srgbClr val="C0091E"/>
                </a:solidFill>
              </a:rPr>
              <a:t> project</a:t>
            </a: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 to get update notifications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5121188"/>
            <a:ext cx="562132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Sensors -&gt; no access to internet</a:t>
            </a:r>
          </a:p>
          <a:p>
            <a:pPr lvl="2"/>
            <a:r>
              <a:rPr lang="en-US" dirty="0" err="1" smtClean="0"/>
              <a:t>Apppliances</a:t>
            </a:r>
            <a:r>
              <a:rPr lang="en-US" dirty="0" smtClean="0"/>
              <a:t>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myhome.ca to access myparents.ca</a:t>
            </a:r>
          </a:p>
          <a:p>
            <a:pPr lvl="2"/>
            <a:r>
              <a:rPr lang="en-US" dirty="0" smtClean="0"/>
              <a:t>Only for Home Security and sensors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INTERNET - </a:t>
            </a:r>
            <a:r>
              <a:rPr lang="en-CA" b="1" dirty="0" smtClean="0"/>
              <a:t>SCALE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The scale of IoT threat landscape and the breath of exploits is what need to mitigated</a:t>
            </a:r>
          </a:p>
          <a:p>
            <a:pPr lvl="1"/>
            <a:r>
              <a:rPr lang="en-US" dirty="0" smtClean="0"/>
              <a:t>IoT devices must not have wide open internet access (protected by firewall)</a:t>
            </a:r>
          </a:p>
          <a:p>
            <a:pPr lvl="1"/>
            <a:r>
              <a:rPr lang="en-US" dirty="0" smtClean="0"/>
              <a:t>Inbound and outbound internet access must be controlled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r>
              <a:rPr lang="en-US" dirty="0" smtClean="0"/>
              <a:t>Control inbound and outbound network access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1: Place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30405" y="464558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smtClean="0">
                <a:solidFill>
                  <a:srgbClr val="C00000"/>
                </a:solidFill>
              </a:rPr>
              <a:t>x</a:t>
            </a:r>
            <a:endParaRPr lang="en-CA" sz="60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chemeClr val="tx1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chemeClr val="tx1"/>
                </a:solidFill>
              </a:rPr>
              <a:t>securely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320418" y="5589240"/>
            <a:ext cx="849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</a:t>
            </a:r>
            <a:r>
              <a:rPr lang="en-CA" sz="3200" dirty="0" smtClean="0">
                <a:solidFill>
                  <a:srgbClr val="C00000"/>
                </a:solidFill>
              </a:rPr>
              <a:t>home</a:t>
            </a:r>
            <a:r>
              <a:rPr lang="en-CA" sz="3200" dirty="0" smtClean="0"/>
              <a:t> is bigger than your </a:t>
            </a:r>
            <a:r>
              <a:rPr lang="en-CA" sz="3200" dirty="0" smtClean="0">
                <a:solidFill>
                  <a:srgbClr val="C00000"/>
                </a:solidFill>
              </a:rPr>
              <a:t>house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Props1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E33D791-8F2B-4B6E-A51F-7B49F5D4F21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631c8f5-919c-4e8a-9e80-e8b512324e7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25471</TotalTime>
  <Words>2070</Words>
  <Application>Microsoft Office PowerPoint</Application>
  <PresentationFormat>On-screen Show (4:3)</PresentationFormat>
  <Paragraphs>363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– Idea &amp; vision  Open standards development   </vt:lpstr>
      <vt:lpstr>2 distinct ideas into one solution</vt:lpstr>
      <vt:lpstr>Secure Home Gateway &amp; Registry Idea</vt:lpstr>
      <vt:lpstr>IoT Threat landscape SPECIFIC TO THE INTERNET - SCALE</vt:lpstr>
      <vt:lpstr>How can we protect IoT devices? </vt:lpstr>
      <vt:lpstr>Today’s Home Network &amp; IoT implementation are disparate, kind of scary &amp; IN need OF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Leveraging the chain of trust in DNSSEC and some innovation to create a secure home network platform</vt:lpstr>
      <vt:lpstr>Do WE need to say more?</vt:lpstr>
      <vt:lpstr>what does this bring to the ccTLD domain industry?</vt:lpstr>
      <vt:lpstr>The focus is on AutomatioN</vt:lpstr>
      <vt:lpstr>       Your local ccTLD will provision your DNSSEC signed domain internally on your gateway and externally on the Internet, and establish a secure chain of trust to your home gateway, magically solving all your worries and keeping your family safe </vt:lpstr>
      <vt:lpstr>Remember, it’s an idea &amp; vision!  Get ready for the story </vt:lpstr>
      <vt:lpstr>Step 1</vt:lpstr>
      <vt:lpstr>Step 2</vt:lpstr>
      <vt:lpstr>Step 3</vt:lpstr>
      <vt:lpstr>Step 4 (NEEDs WORK)</vt:lpstr>
      <vt:lpstr>Step 5</vt:lpstr>
      <vt:lpstr>At this point we have</vt:lpstr>
      <vt:lpstr>Now, let’s see how we provision IoT DEVICES IN HOME NETWORK</vt:lpstr>
      <vt:lpstr>adding remote vpn access to trusted mobile</vt:lpstr>
      <vt:lpstr>Adding your Car to remote access your        home network</vt:lpstr>
      <vt:lpstr>IoT Service / action type</vt:lpstr>
      <vt:lpstr>TODO: Scenario: Adding a smart TV</vt:lpstr>
      <vt:lpstr>TODO: + ADD Scenarios FOR each device type  </vt:lpstr>
      <vt:lpstr>Your home network security is compromised?</vt:lpstr>
      <vt:lpstr>High Level SOLUTION Architecture</vt:lpstr>
      <vt:lpstr>What do you think?</vt:lpstr>
      <vt:lpstr>Going forward, it’s a journey! ccTLD Value proposition</vt:lpstr>
      <vt:lpstr>Next Steps – build a PRototype</vt:lpstr>
      <vt:lpstr>This slide deck is a vision it’s what we’ll be using In 5 years</vt:lpstr>
      <vt:lpstr>PowerPoint Presentation</vt:lpstr>
      <vt:lpstr>home.arpa. draft-ietf-homenet-dot-14</vt:lpstr>
      <vt:lpstr>Solution: Network Access control (NAC) &amp; default security controls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1732</cp:revision>
  <cp:lastPrinted>2017-02-16T18:07:34Z</cp:lastPrinted>
  <dcterms:created xsi:type="dcterms:W3CDTF">2011-03-07T17:45:14Z</dcterms:created>
  <dcterms:modified xsi:type="dcterms:W3CDTF">2018-02-15T16:43:09Z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